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1" r:id="rId7"/>
    <p:sldId id="302" r:id="rId8"/>
    <p:sldId id="303" r:id="rId9"/>
    <p:sldId id="305" r:id="rId10"/>
    <p:sldId id="32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BDC270-481E-4174-81EE-999CAA354979}" v="166" dt="2022-10-06T11:35:26.6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forms/d/e/1FAIpQLSeacwH0azpoTVLtdvAsxnxuHDIM647e5EVqDbOgonhZUxU_sg/viewform?usp=pp_url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Changed Food Habits 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Assignment no - 01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Pratik Jadhav</a:t>
            </a:r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Problem 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C05FAE9-7ABC-4F47-B984-AF3DB5C26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298383"/>
            <a:ext cx="6597490" cy="6208295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endParaRPr lang="en-IN" b="1" dirty="0">
              <a:latin typeface="Century Gothic" panose="020B050202020202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en-IN" b="1" dirty="0">
                <a:latin typeface="Century Gothic" panose="020B0502020202020204" pitchFamily="34" charset="0"/>
              </a:rPr>
              <a:t>“To get the data from the users through Google form and analyse and find out the food which is being most eaten by the people during COVID-19 Pandemic.”</a:t>
            </a:r>
          </a:p>
          <a:p>
            <a:pPr>
              <a:lnSpc>
                <a:spcPct val="100000"/>
              </a:lnSpc>
            </a:pPr>
            <a:endParaRPr lang="en-IN" dirty="0">
              <a:latin typeface="Century Gothic" panose="020B050202020202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en-IN" dirty="0">
                <a:latin typeface="Century Gothic" panose="020B0502020202020204" pitchFamily="34" charset="0"/>
              </a:rPr>
              <a:t>-----------------------------------------</a:t>
            </a:r>
          </a:p>
          <a:p>
            <a:pPr algn="ctr">
              <a:lnSpc>
                <a:spcPct val="100000"/>
              </a:lnSpc>
            </a:pPr>
            <a:endParaRPr lang="en-IN" dirty="0">
              <a:latin typeface="Century Gothic" panose="020B0502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IN" b="1" dirty="0">
                <a:latin typeface="Century Gothic" panose="020B0502020202020204" pitchFamily="34" charset="0"/>
              </a:rPr>
              <a:t>Refer below Hint Questions for user :</a:t>
            </a:r>
          </a:p>
          <a:p>
            <a:pPr>
              <a:lnSpc>
                <a:spcPct val="100000"/>
              </a:lnSpc>
              <a:buClrTx/>
              <a:buFont typeface="Arial" panose="020B0604020202020204" pitchFamily="34" charset="0"/>
              <a:buChar char="•"/>
            </a:pPr>
            <a:r>
              <a:rPr lang="en-IN" dirty="0">
                <a:latin typeface="Century Gothic" panose="020B0502020202020204" pitchFamily="34" charset="0"/>
              </a:rPr>
              <a:t>Name of the food you took in Lunch most often?</a:t>
            </a:r>
          </a:p>
          <a:p>
            <a:pPr>
              <a:lnSpc>
                <a:spcPct val="100000"/>
              </a:lnSpc>
              <a:buClrTx/>
              <a:buFont typeface="Arial" panose="020B0604020202020204" pitchFamily="34" charset="0"/>
              <a:buChar char="•"/>
            </a:pPr>
            <a:r>
              <a:rPr lang="en-IN" dirty="0">
                <a:latin typeface="Century Gothic" panose="020B0502020202020204" pitchFamily="34" charset="0"/>
              </a:rPr>
              <a:t> What is the quantity of Rice you purchased last time?</a:t>
            </a:r>
          </a:p>
          <a:p>
            <a:pPr>
              <a:lnSpc>
                <a:spcPct val="100000"/>
              </a:lnSpc>
              <a:buClrTx/>
              <a:buFont typeface="Arial" panose="020B0604020202020204" pitchFamily="34" charset="0"/>
              <a:buChar char="•"/>
            </a:pPr>
            <a:r>
              <a:rPr lang="en-IN" dirty="0">
                <a:latin typeface="Century Gothic" panose="020B0502020202020204" pitchFamily="34" charset="0"/>
              </a:rPr>
              <a:t> Select appropriate question in numerical format to help your analysis.</a:t>
            </a:r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E41FF-8D1C-406F-B4B8-7F368FAFD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400" dirty="0"/>
              <a:t>Raw Data Collection</a:t>
            </a:r>
            <a:r>
              <a:rPr lang="en-IN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86F7A9-7A71-428F-B92B-314C08B5485D}"/>
              </a:ext>
            </a:extLst>
          </p:cNvPr>
          <p:cNvSpPr txBox="1"/>
          <p:nvPr/>
        </p:nvSpPr>
        <p:spPr>
          <a:xfrm>
            <a:off x="1097280" y="2074667"/>
            <a:ext cx="10202779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Candara" panose="020E0502030303020204" pitchFamily="34" charset="0"/>
              </a:rPr>
              <a:t>Created a Google form with certain no of questions to collect raw data from users.</a:t>
            </a:r>
          </a:p>
          <a:p>
            <a:pPr algn="ctr"/>
            <a:endParaRPr lang="en-IN" dirty="0">
              <a:latin typeface="Candara" panose="020E0502030303020204" pitchFamily="34" charset="0"/>
            </a:endParaRPr>
          </a:p>
          <a:p>
            <a:pPr algn="ctr"/>
            <a:endParaRPr lang="en-IN" dirty="0">
              <a:latin typeface="Candara" panose="020E0502030303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Candara" panose="020E0502030303020204" pitchFamily="34" charset="0"/>
              </a:rPr>
              <a:t>Types of Questions Asked :</a:t>
            </a:r>
          </a:p>
          <a:p>
            <a:endParaRPr lang="en-IN" sz="1600" dirty="0">
              <a:latin typeface="Candara" panose="020E0502030303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1600" dirty="0">
                <a:latin typeface="Candara" panose="020E0502030303020204" pitchFamily="34" charset="0"/>
              </a:rPr>
              <a:t>Name and Age Group of User.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1600" dirty="0">
                <a:latin typeface="Candara" panose="020E0502030303020204" pitchFamily="34" charset="0"/>
              </a:rPr>
              <a:t>Covid Infection Status.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1600" dirty="0">
                <a:latin typeface="Candara" panose="020E0502030303020204" pitchFamily="34" charset="0"/>
              </a:rPr>
              <a:t>Best Energy Source for people.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1600" dirty="0">
                <a:latin typeface="Candara" panose="020E0502030303020204" pitchFamily="34" charset="0"/>
              </a:rPr>
              <a:t>Multiple Answer Questions for more clarity.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1600" dirty="0">
                <a:latin typeface="Candara" panose="020E0502030303020204" pitchFamily="34" charset="0"/>
              </a:rPr>
              <a:t>Food and Fruit consumption ratio etc.</a:t>
            </a:r>
          </a:p>
          <a:p>
            <a:pPr>
              <a:lnSpc>
                <a:spcPct val="150000"/>
              </a:lnSpc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Candara" panose="020E0502030303020204" pitchFamily="34" charset="0"/>
              </a:rPr>
              <a:t>Click below link for Data Collection from people : </a:t>
            </a:r>
          </a:p>
          <a:p>
            <a:r>
              <a:rPr lang="en-IN" dirty="0"/>
              <a:t>     </a:t>
            </a:r>
            <a:r>
              <a:rPr lang="en-IN" b="1" dirty="0">
                <a:latin typeface="Candara" panose="020E0502030303020204" pitchFamily="34" charset="0"/>
                <a:hlinkClick r:id="rId2"/>
              </a:rPr>
              <a:t>Survey Link</a:t>
            </a:r>
            <a:endParaRPr lang="en-IN" b="1" dirty="0">
              <a:latin typeface="Candara" panose="020E0502030303020204" pitchFamily="34" charset="0"/>
            </a:endParaRPr>
          </a:p>
          <a:p>
            <a:endParaRPr lang="en-IN" b="1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10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CD02C-2DAA-41F8-8B0A-AD1FF6C5F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Clean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9FF6E2-BC10-45A5-8DDE-20409FDB56E7}"/>
              </a:ext>
            </a:extLst>
          </p:cNvPr>
          <p:cNvSpPr txBox="1"/>
          <p:nvPr/>
        </p:nvSpPr>
        <p:spPr>
          <a:xfrm>
            <a:off x="1520790" y="2021304"/>
            <a:ext cx="92113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Candara" panose="020E0502030303020204" pitchFamily="34" charset="0"/>
              </a:rPr>
              <a:t>Formatting and Correction for the spelling mistakes if any has been checked and data is represented in proper distinguish format.</a:t>
            </a:r>
          </a:p>
          <a:p>
            <a:pPr algn="ctr"/>
            <a:endParaRPr lang="en-IN" dirty="0">
              <a:latin typeface="Candara" panose="020E0502030303020204" pitchFamily="34" charset="0"/>
            </a:endParaRPr>
          </a:p>
          <a:p>
            <a:r>
              <a:rPr lang="en-IN" sz="1600" b="1" dirty="0">
                <a:latin typeface="Candara" panose="020E0502030303020204" pitchFamily="34" charset="0"/>
              </a:rPr>
              <a:t>Refer below Snip </a:t>
            </a:r>
            <a:r>
              <a:rPr lang="en-IN" dirty="0">
                <a:latin typeface="Candara" panose="020E0502030303020204" pitchFamily="34" charset="0"/>
              </a:rPr>
              <a:t>:</a:t>
            </a:r>
            <a:r>
              <a:rPr lang="en-IN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FADD5A-9A2B-49D1-880B-9F88EB566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926" y="3386249"/>
            <a:ext cx="5600834" cy="254195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9E1A60-0A19-49B3-9D07-0BEDE3204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39" y="3386248"/>
            <a:ext cx="5974939" cy="25419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41B298-12B1-4EDA-A159-CEDC16C97579}"/>
              </a:ext>
            </a:extLst>
          </p:cNvPr>
          <p:cNvSpPr txBox="1"/>
          <p:nvPr/>
        </p:nvSpPr>
        <p:spPr>
          <a:xfrm>
            <a:off x="1875322" y="6042863"/>
            <a:ext cx="211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>
                <a:latin typeface="Candara" panose="020E0502030303020204" pitchFamily="34" charset="0"/>
              </a:rPr>
              <a:t>Raw Data</a:t>
            </a:r>
            <a:endParaRPr lang="en-IN" b="1" dirty="0">
              <a:latin typeface="Candara" panose="020E05020303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8EC894-1690-4D10-B24D-5834E8645817}"/>
              </a:ext>
            </a:extLst>
          </p:cNvPr>
          <p:cNvSpPr txBox="1"/>
          <p:nvPr/>
        </p:nvSpPr>
        <p:spPr>
          <a:xfrm>
            <a:off x="8324165" y="6042863"/>
            <a:ext cx="211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>
                <a:latin typeface="Candara" panose="020E0502030303020204" pitchFamily="34" charset="0"/>
              </a:rPr>
              <a:t>Clean Data</a:t>
            </a:r>
            <a:endParaRPr lang="en-IN" b="1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06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3B00F-2CAA-44A1-BA9A-1902FA073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3563"/>
            <a:ext cx="10058400" cy="1450757"/>
          </a:xfrm>
        </p:spPr>
        <p:txBody>
          <a:bodyPr/>
          <a:lstStyle/>
          <a:p>
            <a:pPr algn="ctr"/>
            <a:r>
              <a:rPr lang="en-IN" dirty="0"/>
              <a:t>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34B02F-AD9A-4BC5-A03D-2CA68BEB44AA}"/>
              </a:ext>
            </a:extLst>
          </p:cNvPr>
          <p:cNvSpPr txBox="1"/>
          <p:nvPr/>
        </p:nvSpPr>
        <p:spPr>
          <a:xfrm>
            <a:off x="1520790" y="2021304"/>
            <a:ext cx="92113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Candara" panose="020E0502030303020204" pitchFamily="34" charset="0"/>
              </a:rPr>
              <a:t>Summarize the clean data with the help of Pivot Tables and its accessories like slicer for filtering the data as per questions.</a:t>
            </a:r>
          </a:p>
          <a:p>
            <a:pPr algn="ctr"/>
            <a:endParaRPr lang="en-IN" dirty="0">
              <a:latin typeface="Candara" panose="020E0502030303020204" pitchFamily="34" charset="0"/>
            </a:endParaRPr>
          </a:p>
          <a:p>
            <a:r>
              <a:rPr lang="en-IN" sz="1600" b="1" dirty="0">
                <a:latin typeface="Candara" panose="020E0502030303020204" pitchFamily="34" charset="0"/>
              </a:rPr>
              <a:t>Our Analysis </a:t>
            </a:r>
            <a:r>
              <a:rPr lang="en-IN" dirty="0">
                <a:latin typeface="Candara" panose="020E0502030303020204" pitchFamily="34" charset="0"/>
              </a:rPr>
              <a:t>:</a:t>
            </a:r>
            <a:r>
              <a:rPr lang="en-IN" dirty="0"/>
              <a:t> </a:t>
            </a:r>
          </a:p>
          <a:p>
            <a:r>
              <a:rPr lang="en-IN" sz="1600" u="sng" dirty="0">
                <a:latin typeface="Candara" panose="020E0502030303020204" pitchFamily="34" charset="0"/>
              </a:rPr>
              <a:t>Total No of users responded : </a:t>
            </a:r>
            <a:r>
              <a:rPr lang="en-IN" sz="1600" b="1" u="sng" dirty="0">
                <a:latin typeface="Candara" panose="020E0502030303020204" pitchFamily="34" charset="0"/>
              </a:rPr>
              <a:t>31 nos</a:t>
            </a:r>
            <a:r>
              <a:rPr lang="en-IN" sz="1800" b="1" u="sng" dirty="0">
                <a:latin typeface="Candara" panose="020E0502030303020204" pitchFamily="34" charset="0"/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9CD893-975E-4490-A006-AAF278ACB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6181" y="3595984"/>
            <a:ext cx="6174713" cy="10979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BE5B37-E306-4060-A15A-2CD27A5F3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321" y="5002241"/>
            <a:ext cx="8400424" cy="11045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413E06-99A7-43FA-98C4-367986E85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06" y="3780711"/>
            <a:ext cx="5558654" cy="91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96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11844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Reports..</a:t>
            </a:r>
            <a:br>
              <a:rPr lang="en-US" sz="4400" dirty="0">
                <a:solidFill>
                  <a:schemeClr val="bg1"/>
                </a:solidFill>
              </a:rPr>
            </a:br>
            <a:endParaRPr lang="en-US" sz="1400" dirty="0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F5C489-CC9B-4F52-B94C-09F3D8025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609" y="41339"/>
            <a:ext cx="6628991" cy="31823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4BB0B8-E767-436D-9BE7-AA969641A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642" y="3380992"/>
            <a:ext cx="6950794" cy="3405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E90380-DC26-42B5-8AA8-E6AC29CDE9A3}"/>
              </a:ext>
            </a:extLst>
          </p:cNvPr>
          <p:cNvSpPr txBox="1"/>
          <p:nvPr/>
        </p:nvSpPr>
        <p:spPr>
          <a:xfrm>
            <a:off x="351708" y="1995345"/>
            <a:ext cx="3782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ndara" panose="020E0502030303020204" pitchFamily="34" charset="0"/>
              </a:rPr>
              <a:t>Final Visualization of the Data as per the Questions.</a:t>
            </a:r>
            <a:endParaRPr lang="en-IN" sz="1600" dirty="0">
              <a:latin typeface="Candara" panose="020E0502030303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0A041B3-42B5-4EC0-8735-451CA940E633}"/>
              </a:ext>
            </a:extLst>
          </p:cNvPr>
          <p:cNvSpPr txBox="1"/>
          <p:nvPr/>
        </p:nvSpPr>
        <p:spPr>
          <a:xfrm>
            <a:off x="227187" y="3631755"/>
            <a:ext cx="37095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400" b="1" dirty="0">
                <a:solidFill>
                  <a:schemeClr val="bg1"/>
                </a:solidFill>
                <a:latin typeface="Candara" panose="020E0502030303020204" pitchFamily="34" charset="0"/>
              </a:rPr>
              <a:t>Habits Changed Ratio :</a:t>
            </a:r>
            <a:endParaRPr lang="en-IN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3678297-2FED-4091-ABD9-0A07E6FD7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109" y="3998800"/>
            <a:ext cx="4417477" cy="278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5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piece of paper with black text on it&#10;&#10;Description automatically generated with medium confidence">
            <a:extLst>
              <a:ext uri="{FF2B5EF4-FFF2-40B4-BE49-F238E27FC236}">
                <a16:creationId xmlns:a16="http://schemas.microsoft.com/office/drawing/2014/main" id="{B6CF73BE-83D3-4819-B011-361D4B5FA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2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83202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{A4C293EA-477C-4AA5-98EF-B5B21551BD49}tf22712842_win32</Template>
  <TotalTime>98</TotalTime>
  <Words>236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Bookman Old Style</vt:lpstr>
      <vt:lpstr>Calibri</vt:lpstr>
      <vt:lpstr>Candara</vt:lpstr>
      <vt:lpstr>Century Gothic</vt:lpstr>
      <vt:lpstr>Franklin Gothic Book</vt:lpstr>
      <vt:lpstr>Wingdings</vt:lpstr>
      <vt:lpstr>1_RetrospectVTI</vt:lpstr>
      <vt:lpstr>Changed Food Habits :</vt:lpstr>
      <vt:lpstr>Problem Statement</vt:lpstr>
      <vt:lpstr>Raw Data Collection </vt:lpstr>
      <vt:lpstr>Clean Data</vt:lpstr>
      <vt:lpstr>Analysis</vt:lpstr>
      <vt:lpstr>Reports..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Changed Food Habits :</dc:title>
  <dc:creator>Jadhav, Pratik</dc:creator>
  <cp:lastModifiedBy>Jadhav, Pratik</cp:lastModifiedBy>
  <cp:revision>2</cp:revision>
  <dcterms:created xsi:type="dcterms:W3CDTF">2022-10-06T09:59:01Z</dcterms:created>
  <dcterms:modified xsi:type="dcterms:W3CDTF">2022-10-10T13:29:12Z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